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07" r:id="rId2"/>
    <p:sldId id="304" r:id="rId3"/>
    <p:sldId id="305" r:id="rId4"/>
    <p:sldId id="306" r:id="rId5"/>
    <p:sldId id="257" r:id="rId6"/>
    <p:sldId id="297" r:id="rId7"/>
    <p:sldId id="289" r:id="rId8"/>
    <p:sldId id="298" r:id="rId9"/>
    <p:sldId id="301" r:id="rId10"/>
    <p:sldId id="300" r:id="rId11"/>
    <p:sldId id="291" r:id="rId12"/>
    <p:sldId id="295" r:id="rId13"/>
    <p:sldId id="271" r:id="rId14"/>
    <p:sldId id="303" r:id="rId15"/>
    <p:sldId id="308" r:id="rId16"/>
  </p:sldIdLst>
  <p:sldSz cx="9144000" cy="6858000" type="screen4x3"/>
  <p:notesSz cx="6784975" cy="9906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1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uta Kobzdej" initials="DK" lastIdx="2" clrIdx="0">
    <p:extLst>
      <p:ext uri="{19B8F6BF-5375-455C-9EA6-DF929625EA0E}">
        <p15:presenceInfo xmlns:p15="http://schemas.microsoft.com/office/powerpoint/2012/main" userId="5fcd1b40dc840d1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123"/>
    <a:srgbClr val="E6E6E6"/>
    <a:srgbClr val="D69E16"/>
    <a:srgbClr val="EC382F"/>
    <a:srgbClr val="85B29E"/>
    <a:srgbClr val="AAD400"/>
    <a:srgbClr val="8EC4DE"/>
    <a:srgbClr val="E52B57"/>
    <a:srgbClr val="7F7F7F"/>
    <a:srgbClr val="9F42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91" autoAdjust="0"/>
    <p:restoredTop sz="94343" autoAdjust="0"/>
  </p:normalViewPr>
  <p:slideViewPr>
    <p:cSldViewPr snapToGrid="0">
      <p:cViewPr varScale="1">
        <p:scale>
          <a:sx n="64" d="100"/>
          <a:sy n="64" d="100"/>
        </p:scale>
        <p:origin x="1516" y="32"/>
      </p:cViewPr>
      <p:guideLst>
        <p:guide orient="horz" pos="281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3250" y="1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EC3D7-1506-4A68-B624-609D54BAAB55}" type="datetimeFigureOut">
              <a:rPr lang="pl-PL" smtClean="0"/>
              <a:t>08.09.2025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39838"/>
            <a:ext cx="4451350" cy="3340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8498" y="4767262"/>
            <a:ext cx="542798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3250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86A0D-CA57-43DD-964B-7CC887C1CA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6710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86A0D-CA57-43DD-964B-7CC887C1CA58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0684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86A0D-CA57-43DD-964B-7CC887C1CA58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4259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86A0D-CA57-43DD-964B-7CC887C1CA58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1758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86A0D-CA57-43DD-964B-7CC887C1CA58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0592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86A0D-CA57-43DD-964B-7CC887C1CA58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1901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3222-996F-4D8F-96F4-44628C12F56D}" type="datetimeFigureOut">
              <a:rPr lang="pl-PL" smtClean="0"/>
              <a:t>08.09.2025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2C883-6325-46C4-A497-A1F824EF26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5408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3222-996F-4D8F-96F4-44628C12F56D}" type="datetimeFigureOut">
              <a:rPr lang="pl-PL" smtClean="0"/>
              <a:t>08.09.2025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2C883-6325-46C4-A497-A1F824EF26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9024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3222-996F-4D8F-96F4-44628C12F56D}" type="datetimeFigureOut">
              <a:rPr lang="pl-PL" smtClean="0"/>
              <a:t>08.09.2025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2C883-6325-46C4-A497-A1F824EF26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7256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3222-996F-4D8F-96F4-44628C12F56D}" type="datetimeFigureOut">
              <a:rPr lang="pl-PL" smtClean="0"/>
              <a:t>08.09.2025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2C883-6325-46C4-A497-A1F824EF26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904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3222-996F-4D8F-96F4-44628C12F56D}" type="datetimeFigureOut">
              <a:rPr lang="pl-PL" smtClean="0"/>
              <a:t>08.09.2025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2C883-6325-46C4-A497-A1F824EF26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899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3222-996F-4D8F-96F4-44628C12F56D}" type="datetimeFigureOut">
              <a:rPr lang="pl-PL" smtClean="0"/>
              <a:t>08.09.2025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2C883-6325-46C4-A497-A1F824EF26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235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3222-996F-4D8F-96F4-44628C12F56D}" type="datetimeFigureOut">
              <a:rPr lang="pl-PL" smtClean="0"/>
              <a:t>08.09.2025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2C883-6325-46C4-A497-A1F824EF26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5999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3222-996F-4D8F-96F4-44628C12F56D}" type="datetimeFigureOut">
              <a:rPr lang="pl-PL" smtClean="0"/>
              <a:t>08.09.2025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2C883-6325-46C4-A497-A1F824EF26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7732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3222-996F-4D8F-96F4-44628C12F56D}" type="datetimeFigureOut">
              <a:rPr lang="pl-PL" smtClean="0"/>
              <a:t>08.09.2025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2C883-6325-46C4-A497-A1F824EF26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0812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3222-996F-4D8F-96F4-44628C12F56D}" type="datetimeFigureOut">
              <a:rPr lang="pl-PL" smtClean="0"/>
              <a:t>08.09.2025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2C883-6325-46C4-A497-A1F824EF26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6626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3222-996F-4D8F-96F4-44628C12F56D}" type="datetimeFigureOut">
              <a:rPr lang="pl-PL" smtClean="0"/>
              <a:t>08.09.2025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2C883-6325-46C4-A497-A1F824EF26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459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83222-996F-4D8F-96F4-44628C12F56D}" type="datetimeFigureOut">
              <a:rPr lang="pl-PL" smtClean="0"/>
              <a:t>08.09.2025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2C883-6325-46C4-A497-A1F824EF26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085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6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eg"/><Relationship Id="rId9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hyperlink" Target="http://www.olimpiadasolidarnosci.pl/" TargetMode="External"/><Relationship Id="rId4" Type="http://schemas.openxmlformats.org/officeDocument/2006/relationships/hyperlink" Target="mailto:d.karolewska@fcs.org.p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131" y="5909988"/>
            <a:ext cx="1803286" cy="80432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676893" y="3006833"/>
            <a:ext cx="7981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FUNDACJA CENTRUM SOLIDARNOŚCI</a:t>
            </a:r>
          </a:p>
        </p:txBody>
      </p:sp>
    </p:spTree>
    <p:extLst>
      <p:ext uri="{BB962C8B-B14F-4D97-AF65-F5344CB8AC3E}">
        <p14:creationId xmlns:p14="http://schemas.microsoft.com/office/powerpoint/2010/main" val="371568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2" y="29174"/>
            <a:ext cx="1529827" cy="1529827"/>
          </a:xfrm>
          <a:prstGeom prst="rect">
            <a:avLst/>
          </a:prstGeom>
        </p:spPr>
      </p:pic>
      <p:cxnSp>
        <p:nvCxnSpPr>
          <p:cNvPr id="49" name="Łącznik prosty ze strzałką 48"/>
          <p:cNvCxnSpPr/>
          <p:nvPr/>
        </p:nvCxnSpPr>
        <p:spPr>
          <a:xfrm>
            <a:off x="665680" y="2177382"/>
            <a:ext cx="7664893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wal 27"/>
          <p:cNvSpPr/>
          <p:nvPr/>
        </p:nvSpPr>
        <p:spPr>
          <a:xfrm>
            <a:off x="7344000" y="2120586"/>
            <a:ext cx="121920" cy="94476"/>
          </a:xfrm>
          <a:prstGeom prst="ellipse">
            <a:avLst/>
          </a:prstGeom>
          <a:solidFill>
            <a:srgbClr val="942123"/>
          </a:solidFill>
          <a:ln>
            <a:solidFill>
              <a:srgbClr val="942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/>
          <p:cNvSpPr txBox="1"/>
          <p:nvPr/>
        </p:nvSpPr>
        <p:spPr>
          <a:xfrm>
            <a:off x="828000" y="2232000"/>
            <a:ext cx="8329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listopad</a:t>
            </a:r>
          </a:p>
        </p:txBody>
      </p:sp>
      <p:sp>
        <p:nvSpPr>
          <p:cNvPr id="30" name="Prostokąt 29"/>
          <p:cNvSpPr/>
          <p:nvPr/>
        </p:nvSpPr>
        <p:spPr>
          <a:xfrm>
            <a:off x="1764000" y="1908000"/>
            <a:ext cx="14189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 wojewódzki</a:t>
            </a:r>
            <a:endParaRPr lang="pl-PL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wal 30"/>
          <p:cNvSpPr/>
          <p:nvPr/>
        </p:nvSpPr>
        <p:spPr>
          <a:xfrm>
            <a:off x="2376000" y="2130144"/>
            <a:ext cx="121920" cy="9447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2160000" y="2232000"/>
            <a:ext cx="6666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i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marzec</a:t>
            </a:r>
            <a:endParaRPr lang="pl-PL" sz="9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3384000" y="1908000"/>
            <a:ext cx="13471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Wizyta</a:t>
            </a:r>
            <a:r>
              <a:rPr lang="pl-PL" sz="1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studyjna</a:t>
            </a:r>
          </a:p>
        </p:txBody>
      </p:sp>
      <p:sp>
        <p:nvSpPr>
          <p:cNvPr id="34" name="Owal 33"/>
          <p:cNvSpPr/>
          <p:nvPr/>
        </p:nvSpPr>
        <p:spPr>
          <a:xfrm>
            <a:off x="1044000" y="2132840"/>
            <a:ext cx="121920" cy="9447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5" name="pole tekstowe 34"/>
          <p:cNvSpPr txBox="1"/>
          <p:nvPr/>
        </p:nvSpPr>
        <p:spPr>
          <a:xfrm>
            <a:off x="3600000" y="2232000"/>
            <a:ext cx="9049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kwiecień</a:t>
            </a:r>
          </a:p>
        </p:txBody>
      </p:sp>
      <p:sp>
        <p:nvSpPr>
          <p:cNvPr id="36" name="Prostokąt 35"/>
          <p:cNvSpPr/>
          <p:nvPr/>
        </p:nvSpPr>
        <p:spPr>
          <a:xfrm>
            <a:off x="5065256" y="1908000"/>
            <a:ext cx="16834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Przygotowanie filmu</a:t>
            </a:r>
            <a:endParaRPr lang="pl-PL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Prostokąt 36"/>
          <p:cNvSpPr/>
          <p:nvPr/>
        </p:nvSpPr>
        <p:spPr>
          <a:xfrm>
            <a:off x="7019962" y="1728000"/>
            <a:ext cx="7825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Finał</a:t>
            </a:r>
          </a:p>
        </p:txBody>
      </p:sp>
      <p:sp>
        <p:nvSpPr>
          <p:cNvPr id="39" name="Owal 38"/>
          <p:cNvSpPr/>
          <p:nvPr/>
        </p:nvSpPr>
        <p:spPr>
          <a:xfrm>
            <a:off x="3852000" y="2130144"/>
            <a:ext cx="121920" cy="9447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pole tekstowe 39"/>
          <p:cNvSpPr txBox="1"/>
          <p:nvPr/>
        </p:nvSpPr>
        <p:spPr>
          <a:xfrm>
            <a:off x="6938358" y="2268000"/>
            <a:ext cx="945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czerwiec</a:t>
            </a:r>
            <a:endParaRPr lang="pl-PL" sz="9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wal 40"/>
          <p:cNvSpPr/>
          <p:nvPr/>
        </p:nvSpPr>
        <p:spPr>
          <a:xfrm>
            <a:off x="5149836" y="2124451"/>
            <a:ext cx="1504492" cy="9447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2" name="Prostokąt 41"/>
          <p:cNvSpPr/>
          <p:nvPr/>
        </p:nvSpPr>
        <p:spPr>
          <a:xfrm>
            <a:off x="504000" y="1908000"/>
            <a:ext cx="1125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 szkolny</a:t>
            </a:r>
            <a:endParaRPr lang="pl-PL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pole tekstowe 46"/>
          <p:cNvSpPr txBox="1"/>
          <p:nvPr/>
        </p:nvSpPr>
        <p:spPr>
          <a:xfrm>
            <a:off x="2000799" y="715087"/>
            <a:ext cx="6128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Formuła i harmonogram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397500" y="3230461"/>
            <a:ext cx="33415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Finał to:</a:t>
            </a:r>
          </a:p>
          <a:p>
            <a:endParaRPr lang="pl-PL" sz="16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publiczna obrona filmu;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l-PL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zespołowe rozwiązywanie zadań problemowych;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l-PL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oncert ambasadora;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l-PL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 finałowa.</a:t>
            </a:r>
            <a:endParaRPr lang="pl-PL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3942" b="2260"/>
          <a:stretch/>
        </p:blipFill>
        <p:spPr>
          <a:xfrm>
            <a:off x="347730" y="1392115"/>
            <a:ext cx="7869176" cy="395767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67" y="3230461"/>
            <a:ext cx="4101737" cy="27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3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ęciokąt 3"/>
          <p:cNvSpPr/>
          <p:nvPr/>
        </p:nvSpPr>
        <p:spPr>
          <a:xfrm>
            <a:off x="2246812" y="2567238"/>
            <a:ext cx="3067450" cy="986400"/>
          </a:xfrm>
          <a:prstGeom prst="homePlate">
            <a:avLst>
              <a:gd name="adj" fmla="val 25704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Młodzież poznaje historie ludzi, </a:t>
            </a:r>
          </a:p>
          <a:p>
            <a:pPr algn="ctr"/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dzięki którym możemy dziś </a:t>
            </a:r>
          </a:p>
          <a:p>
            <a:pPr algn="ctr"/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korzystać z wolności. </a:t>
            </a:r>
          </a:p>
        </p:txBody>
      </p:sp>
      <p:sp>
        <p:nvSpPr>
          <p:cNvPr id="5" name="Pagon 4"/>
          <p:cNvSpPr/>
          <p:nvPr/>
        </p:nvSpPr>
        <p:spPr>
          <a:xfrm>
            <a:off x="5156552" y="2567058"/>
            <a:ext cx="513347" cy="986400"/>
          </a:xfrm>
          <a:prstGeom prst="chevron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Pięciokąt 8"/>
          <p:cNvSpPr/>
          <p:nvPr/>
        </p:nvSpPr>
        <p:spPr>
          <a:xfrm>
            <a:off x="6252055" y="2548565"/>
            <a:ext cx="2690555" cy="1004893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solidFill>
              <a:srgbClr val="D69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młodzieży zostaje spotęgowany szacunek wobec historii i jej bohaterów. Młodzi biorą odpowiedzialność </a:t>
            </a:r>
          </a:p>
          <a:p>
            <a:pPr algn="ctr"/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przyszłość Polski.</a:t>
            </a:r>
            <a:endParaRPr lang="pl-PL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ięciokąt 12"/>
          <p:cNvSpPr/>
          <p:nvPr/>
        </p:nvSpPr>
        <p:spPr>
          <a:xfrm>
            <a:off x="2246811" y="3823897"/>
            <a:ext cx="3058497" cy="985922"/>
          </a:xfrm>
          <a:prstGeom prst="homePlate">
            <a:avLst>
              <a:gd name="adj" fmla="val 24545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Młodzież rozumie związki przyczynowo 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skutkowe 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historii 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Polski 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 jej 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wpływ 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historię 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Europy i świata. </a:t>
            </a:r>
            <a:endParaRPr lang="pl-PL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agon 13"/>
          <p:cNvSpPr/>
          <p:nvPr/>
        </p:nvSpPr>
        <p:spPr>
          <a:xfrm>
            <a:off x="5156552" y="3823897"/>
            <a:ext cx="513347" cy="985922"/>
          </a:xfrm>
          <a:prstGeom prst="chevron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Pięciokąt 14"/>
          <p:cNvSpPr/>
          <p:nvPr/>
        </p:nvSpPr>
        <p:spPr>
          <a:xfrm>
            <a:off x="6252055" y="3823897"/>
            <a:ext cx="2690555" cy="985922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solidFill>
              <a:srgbClr val="D69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Młodzież jest dumna z historii Polski; </a:t>
            </a:r>
          </a:p>
          <a:p>
            <a:pPr algn="ctr"/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Zanika kompleks tzw. „Europy B”, kraju gorszego czy zacofanego.</a:t>
            </a:r>
            <a:endParaRPr lang="pl-PL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ięciokąt 16"/>
          <p:cNvSpPr/>
          <p:nvPr/>
        </p:nvSpPr>
        <p:spPr>
          <a:xfrm>
            <a:off x="2246811" y="1236328"/>
            <a:ext cx="3058496" cy="986400"/>
          </a:xfrm>
          <a:prstGeom prst="homePlate">
            <a:avLst>
              <a:gd name="adj" fmla="val 24545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miejętność wielopoziomowego odczytywania historii. </a:t>
            </a:r>
          </a:p>
          <a:p>
            <a:pPr algn="ctr"/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Rozumienie znaczenia i wagi słów: wolność, patriotyzm.</a:t>
            </a:r>
            <a:endParaRPr lang="pl-PL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agon 17"/>
          <p:cNvSpPr/>
          <p:nvPr/>
        </p:nvSpPr>
        <p:spPr>
          <a:xfrm>
            <a:off x="5156550" y="1236329"/>
            <a:ext cx="513347" cy="986400"/>
          </a:xfrm>
          <a:prstGeom prst="chevron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Pięciokąt 18"/>
          <p:cNvSpPr/>
          <p:nvPr/>
        </p:nvSpPr>
        <p:spPr>
          <a:xfrm>
            <a:off x="6252054" y="1236328"/>
            <a:ext cx="2690555" cy="98640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solidFill>
              <a:srgbClr val="D69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Młodzież 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poszukuje swojej definicji patriotyzmu XXI wieku.</a:t>
            </a:r>
            <a:endParaRPr lang="pl-PL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Pięciokąt 22"/>
          <p:cNvSpPr/>
          <p:nvPr/>
        </p:nvSpPr>
        <p:spPr>
          <a:xfrm>
            <a:off x="6252054" y="5156276"/>
            <a:ext cx="2690555" cy="1080807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solidFill>
              <a:srgbClr val="D69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Stworzone przez finalistów filmy są rozdysponowywane wśród szkół. Finaliści stają się ambasadorami historii wśród rówieśników. </a:t>
            </a:r>
            <a:endParaRPr lang="pl-PL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320780" y="301772"/>
            <a:ext cx="209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Działanie</a:t>
            </a:r>
            <a:endParaRPr lang="pl-PL" sz="28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6184021" y="100106"/>
            <a:ext cx="2685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Efekt </a:t>
            </a:r>
          </a:p>
          <a:p>
            <a:pPr algn="ctr"/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długofalowy</a:t>
            </a:r>
            <a:endParaRPr lang="pl-PL" sz="28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Pagon 27"/>
          <p:cNvSpPr/>
          <p:nvPr/>
        </p:nvSpPr>
        <p:spPr>
          <a:xfrm>
            <a:off x="5492080" y="2567058"/>
            <a:ext cx="513347" cy="986400"/>
          </a:xfrm>
          <a:prstGeom prst="chevron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Pagon 28"/>
          <p:cNvSpPr/>
          <p:nvPr/>
        </p:nvSpPr>
        <p:spPr>
          <a:xfrm>
            <a:off x="5497779" y="3823897"/>
            <a:ext cx="513347" cy="985922"/>
          </a:xfrm>
          <a:prstGeom prst="chevron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3293825" y="301772"/>
            <a:ext cx="209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Skutek</a:t>
            </a:r>
            <a:endParaRPr lang="pl-PL" sz="28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Pagon 30"/>
          <p:cNvSpPr/>
          <p:nvPr/>
        </p:nvSpPr>
        <p:spPr>
          <a:xfrm>
            <a:off x="5546755" y="1244937"/>
            <a:ext cx="513347" cy="977792"/>
          </a:xfrm>
          <a:prstGeom prst="chevron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Pięciokąt 31"/>
          <p:cNvSpPr/>
          <p:nvPr/>
        </p:nvSpPr>
        <p:spPr>
          <a:xfrm>
            <a:off x="2246811" y="5156277"/>
            <a:ext cx="3077513" cy="1080808"/>
          </a:xfrm>
          <a:prstGeom prst="homePlate">
            <a:avLst>
              <a:gd name="adj" fmla="val 24545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Młodzież 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tworzy nowoczesną formę przekazu historycznego opowiadając w sposób przystępny o 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historii XX 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wieku. Do zwycięstwa jest niezbędna współpraca.  </a:t>
            </a:r>
            <a:endParaRPr lang="pl-PL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Pagon 32"/>
          <p:cNvSpPr/>
          <p:nvPr/>
        </p:nvSpPr>
        <p:spPr>
          <a:xfrm>
            <a:off x="5175567" y="5156277"/>
            <a:ext cx="513347" cy="1080807"/>
          </a:xfrm>
          <a:prstGeom prst="chevron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Pagon 33"/>
          <p:cNvSpPr/>
          <p:nvPr/>
        </p:nvSpPr>
        <p:spPr>
          <a:xfrm>
            <a:off x="5565772" y="5164886"/>
            <a:ext cx="513347" cy="1072198"/>
          </a:xfrm>
          <a:prstGeom prst="chevron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pole tekstowe 34"/>
          <p:cNvSpPr txBox="1"/>
          <p:nvPr/>
        </p:nvSpPr>
        <p:spPr>
          <a:xfrm>
            <a:off x="113055" y="5347592"/>
            <a:ext cx="1950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Zespołowe </a:t>
            </a:r>
          </a:p>
          <a:p>
            <a:pPr algn="ctr"/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tworzenie filmów </a:t>
            </a:r>
          </a:p>
          <a:p>
            <a:pPr algn="ctr"/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ich publiczna obrona.</a:t>
            </a:r>
            <a:endParaRPr lang="pl-PL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pole tekstowe 35"/>
          <p:cNvSpPr txBox="1"/>
          <p:nvPr/>
        </p:nvSpPr>
        <p:spPr>
          <a:xfrm>
            <a:off x="120132" y="3914090"/>
            <a:ext cx="2584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pole tekstowe 36"/>
          <p:cNvSpPr txBox="1"/>
          <p:nvPr/>
        </p:nvSpPr>
        <p:spPr>
          <a:xfrm>
            <a:off x="120132" y="3988894"/>
            <a:ext cx="1943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Egzaminy składają się </a:t>
            </a:r>
          </a:p>
          <a:p>
            <a:pPr algn="ctr"/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zadań testowych </a:t>
            </a:r>
          </a:p>
          <a:p>
            <a:pPr algn="ctr"/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problemowych.</a:t>
            </a:r>
            <a:endParaRPr lang="pl-PL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pole tekstowe 37"/>
          <p:cNvSpPr txBox="1"/>
          <p:nvPr/>
        </p:nvSpPr>
        <p:spPr>
          <a:xfrm>
            <a:off x="155101" y="1212464"/>
            <a:ext cx="2091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Wymagane przygotowanie </a:t>
            </a:r>
          </a:p>
          <a:p>
            <a:pPr algn="ctr"/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konkursu </a:t>
            </a:r>
          </a:p>
          <a:p>
            <a:pPr algn="ctr"/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różnorodnych źródeł (m.in. filmy, teksty, ikonografia).</a:t>
            </a:r>
            <a:endParaRPr lang="pl-PL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pole tekstowe 39"/>
          <p:cNvSpPr txBox="1"/>
          <p:nvPr/>
        </p:nvSpPr>
        <p:spPr>
          <a:xfrm>
            <a:off x="75468" y="2654706"/>
            <a:ext cx="1988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Rozmowy </a:t>
            </a:r>
          </a:p>
          <a:p>
            <a:pPr algn="ctr"/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 świadkami historii,</a:t>
            </a:r>
          </a:p>
          <a:p>
            <a:pPr algn="ctr"/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poznanie śladów historii </a:t>
            </a:r>
          </a:p>
          <a:p>
            <a:pPr algn="ctr"/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przestrzeni miejskiej.</a:t>
            </a:r>
            <a:endParaRPr lang="pl-PL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14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0" y="-79625"/>
            <a:ext cx="1279655" cy="1279655"/>
          </a:xfrm>
          <a:prstGeom prst="rect">
            <a:avLst/>
          </a:prstGeom>
        </p:spPr>
      </p:pic>
      <p:sp>
        <p:nvSpPr>
          <p:cNvPr id="37" name="Prostokąt 36"/>
          <p:cNvSpPr/>
          <p:nvPr/>
        </p:nvSpPr>
        <p:spPr>
          <a:xfrm>
            <a:off x="4696035" y="1515889"/>
            <a:ext cx="4010358" cy="49197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24"/>
          <p:cNvSpPr/>
          <p:nvPr/>
        </p:nvSpPr>
        <p:spPr>
          <a:xfrm>
            <a:off x="626133" y="1515888"/>
            <a:ext cx="3862741" cy="491974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074523" y="542288"/>
            <a:ext cx="2911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Konkurs w liczbach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" t="-9267" r="56541" b="-20428"/>
          <a:stretch/>
        </p:blipFill>
        <p:spPr>
          <a:xfrm>
            <a:off x="282046" y="1027891"/>
            <a:ext cx="3999668" cy="525138"/>
          </a:xfrm>
          <a:prstGeom prst="rect">
            <a:avLst/>
          </a:prstGeom>
        </p:spPr>
      </p:pic>
      <p:sp>
        <p:nvSpPr>
          <p:cNvPr id="31" name="Owal 30"/>
          <p:cNvSpPr/>
          <p:nvPr/>
        </p:nvSpPr>
        <p:spPr>
          <a:xfrm>
            <a:off x="1496930" y="1944363"/>
            <a:ext cx="577593" cy="3814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pole tekstowe 34"/>
          <p:cNvSpPr txBox="1"/>
          <p:nvPr/>
        </p:nvSpPr>
        <p:spPr>
          <a:xfrm>
            <a:off x="626133" y="3119570"/>
            <a:ext cx="374207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Każdego roku:</a:t>
            </a:r>
          </a:p>
          <a:p>
            <a:endParaRPr lang="pl-PL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zgłoszenia ok. </a:t>
            </a:r>
            <a:r>
              <a:rPr lang="pl-PL" b="1" dirty="0" smtClean="0">
                <a:solidFill>
                  <a:srgbClr val="9421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 </a:t>
            </a:r>
            <a:r>
              <a:rPr lang="pl-PL" b="1" dirty="0">
                <a:solidFill>
                  <a:srgbClr val="9421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szkół</a:t>
            </a:r>
            <a:r>
              <a:rPr lang="pl-PL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pl-PL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ponad </a:t>
            </a:r>
            <a:r>
              <a:rPr lang="pl-PL" b="1" dirty="0" smtClean="0">
                <a:solidFill>
                  <a:srgbClr val="9421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3 500 </a:t>
            </a:r>
            <a:r>
              <a:rPr lang="pl-PL" b="1" dirty="0">
                <a:solidFill>
                  <a:srgbClr val="9421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uczestników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l-PL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pole tekstowe 35"/>
          <p:cNvSpPr txBox="1"/>
          <p:nvPr/>
        </p:nvSpPr>
        <p:spPr>
          <a:xfrm>
            <a:off x="4805883" y="2850855"/>
            <a:ext cx="4344767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 uczniów:</a:t>
            </a:r>
            <a:endParaRPr lang="pl-PL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indeksy na </a:t>
            </a:r>
            <a:r>
              <a:rPr lang="pl-PL" sz="1400" b="1" dirty="0">
                <a:solidFill>
                  <a:srgbClr val="9421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l-PL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czołowych </a:t>
            </a:r>
            <a:r>
              <a:rPr lang="pl-PL" sz="1400" b="1" dirty="0">
                <a:solidFill>
                  <a:srgbClr val="9421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uczelni wyższych,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1400" b="1" dirty="0" smtClean="0">
                <a:solidFill>
                  <a:srgbClr val="9421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pl-PL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stypendiów,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bony </a:t>
            </a:r>
            <a:r>
              <a:rPr lang="pl-PL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publikacje </a:t>
            </a:r>
            <a:r>
              <a:rPr lang="pl-PL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IPN i nagrody rzeczowe</a:t>
            </a:r>
            <a:r>
              <a:rPr lang="pl-PL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pl-PL" sz="14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4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nagrody pieniężne dla nauczycieli,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agrody rzeczowe dla szkół.</a:t>
            </a:r>
            <a:endParaRPr lang="pl-PL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Prostokąt 37"/>
          <p:cNvSpPr/>
          <p:nvPr/>
        </p:nvSpPr>
        <p:spPr>
          <a:xfrm>
            <a:off x="6044847" y="2354593"/>
            <a:ext cx="1312733" cy="432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Nagrody:</a:t>
            </a:r>
            <a:endParaRPr lang="pl-PL" sz="2000" b="1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3942" b="2260"/>
          <a:stretch/>
        </p:blipFill>
        <p:spPr>
          <a:xfrm>
            <a:off x="273931" y="1056381"/>
            <a:ext cx="7869176" cy="39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3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az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907"/>
            <a:ext cx="1529827" cy="1529827"/>
          </a:xfrm>
          <a:prstGeom prst="rect">
            <a:avLst/>
          </a:prstGeom>
        </p:spPr>
      </p:pic>
      <p:sp>
        <p:nvSpPr>
          <p:cNvPr id="25" name="Prostokąt 24"/>
          <p:cNvSpPr/>
          <p:nvPr/>
        </p:nvSpPr>
        <p:spPr>
          <a:xfrm>
            <a:off x="4588902" y="2410549"/>
            <a:ext cx="3862741" cy="347472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1425032" y="430188"/>
            <a:ext cx="7542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Zasięg medialny konkursu* 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515338" y="1621765"/>
            <a:ext cx="4617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 szkolny, wojewódzki </a:t>
            </a:r>
            <a:r>
              <a:rPr lang="pl-PL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ogólnopolski</a:t>
            </a:r>
            <a:endParaRPr lang="pl-PL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464928" y="2416629"/>
            <a:ext cx="3862741" cy="347472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/>
          <p:cNvSpPr txBox="1"/>
          <p:nvPr/>
        </p:nvSpPr>
        <p:spPr>
          <a:xfrm>
            <a:off x="979715" y="3027144"/>
            <a:ext cx="3073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9421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323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publikacje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979714" y="3685999"/>
            <a:ext cx="3073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 - media ogólnopolskie</a:t>
            </a:r>
            <a:endParaRPr lang="pl-PL" sz="12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889010" y="4008141"/>
            <a:ext cx="3073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90% - media regionalne</a:t>
            </a:r>
            <a:endParaRPr lang="pl-PL" sz="12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556368" y="2523931"/>
            <a:ext cx="3662937" cy="432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Liczba publikacji</a:t>
            </a:r>
            <a:endParaRPr lang="pl-PL" sz="2000" b="1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0" y="6547526"/>
            <a:ext cx="4851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*Na podstawie badania Press Service – Monitoring Mediów</a:t>
            </a:r>
            <a:endParaRPr lang="pl-PL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4701555" y="2518596"/>
            <a:ext cx="3662937" cy="432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Wydźwięk publikacji</a:t>
            </a:r>
            <a:endParaRPr lang="pl-PL" sz="2000" b="1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wal 27"/>
          <p:cNvSpPr/>
          <p:nvPr/>
        </p:nvSpPr>
        <p:spPr>
          <a:xfrm>
            <a:off x="4950050" y="5574423"/>
            <a:ext cx="82550" cy="88900"/>
          </a:xfrm>
          <a:prstGeom prst="ellipse">
            <a:avLst/>
          </a:prstGeom>
          <a:solidFill>
            <a:srgbClr val="E52B57"/>
          </a:solidFill>
          <a:ln>
            <a:solidFill>
              <a:srgbClr val="E52B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Owal 28"/>
          <p:cNvSpPr/>
          <p:nvPr/>
        </p:nvSpPr>
        <p:spPr>
          <a:xfrm>
            <a:off x="4951989" y="5433585"/>
            <a:ext cx="82550" cy="88900"/>
          </a:xfrm>
          <a:prstGeom prst="ellipse">
            <a:avLst/>
          </a:prstGeom>
          <a:solidFill>
            <a:srgbClr val="8EC4DE"/>
          </a:solidFill>
          <a:ln>
            <a:solidFill>
              <a:srgbClr val="8EC4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Owal 29"/>
          <p:cNvSpPr/>
          <p:nvPr/>
        </p:nvSpPr>
        <p:spPr>
          <a:xfrm>
            <a:off x="4947815" y="5292747"/>
            <a:ext cx="82550" cy="88900"/>
          </a:xfrm>
          <a:prstGeom prst="ellipse">
            <a:avLst/>
          </a:prstGeom>
          <a:solidFill>
            <a:srgbClr val="AAD400"/>
          </a:solidFill>
          <a:ln>
            <a:solidFill>
              <a:srgbClr val="AAD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Owal 30"/>
          <p:cNvSpPr/>
          <p:nvPr/>
        </p:nvSpPr>
        <p:spPr>
          <a:xfrm>
            <a:off x="4907539" y="2900801"/>
            <a:ext cx="577593" cy="3814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ole tekstowe 31"/>
          <p:cNvSpPr txBox="1"/>
          <p:nvPr/>
        </p:nvSpPr>
        <p:spPr>
          <a:xfrm>
            <a:off x="979714" y="4767101"/>
            <a:ext cx="3073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Wycena przekazu</a:t>
            </a:r>
          </a:p>
        </p:txBody>
      </p:sp>
      <p:sp>
        <p:nvSpPr>
          <p:cNvPr id="33" name="pole tekstowe 32"/>
          <p:cNvSpPr txBox="1"/>
          <p:nvPr/>
        </p:nvSpPr>
        <p:spPr>
          <a:xfrm>
            <a:off x="917777" y="5234198"/>
            <a:ext cx="3073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ponad </a:t>
            </a:r>
            <a:r>
              <a:rPr lang="pl-PL" sz="2400" b="1" dirty="0" smtClean="0">
                <a:solidFill>
                  <a:srgbClr val="9421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1,150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>
                <a:solidFill>
                  <a:srgbClr val="9421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 zł</a:t>
            </a:r>
          </a:p>
        </p:txBody>
      </p:sp>
      <p:pic>
        <p:nvPicPr>
          <p:cNvPr id="34" name="Obraz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3942" b="2260"/>
          <a:stretch/>
        </p:blipFill>
        <p:spPr>
          <a:xfrm>
            <a:off x="284717" y="1327917"/>
            <a:ext cx="7869176" cy="395767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023" y="3014873"/>
            <a:ext cx="2800000" cy="2604000"/>
          </a:xfrm>
          <a:prstGeom prst="rect">
            <a:avLst/>
          </a:prstGeom>
        </p:spPr>
      </p:pic>
      <p:sp>
        <p:nvSpPr>
          <p:cNvPr id="27" name="pole tekstowe 26"/>
          <p:cNvSpPr txBox="1"/>
          <p:nvPr/>
        </p:nvSpPr>
        <p:spPr>
          <a:xfrm>
            <a:off x="5034539" y="5224120"/>
            <a:ext cx="7946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Pozytywny</a:t>
            </a:r>
          </a:p>
          <a:p>
            <a:r>
              <a:rPr lang="pl-PL" sz="9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Neutralny</a:t>
            </a:r>
          </a:p>
          <a:p>
            <a:r>
              <a:rPr lang="pl-PL" sz="9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Negatywny</a:t>
            </a:r>
          </a:p>
        </p:txBody>
      </p:sp>
    </p:spTree>
    <p:extLst>
      <p:ext uri="{BB962C8B-B14F-4D97-AF65-F5344CB8AC3E}">
        <p14:creationId xmlns:p14="http://schemas.microsoft.com/office/powerpoint/2010/main" val="409100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12" y="-31874"/>
            <a:ext cx="1529827" cy="1529827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685039" y="532985"/>
            <a:ext cx="7284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Ambasadorzy muzyczni poszczególnych edycji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384" y="2567747"/>
            <a:ext cx="1758081" cy="111418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t="15806" r="5917"/>
          <a:stretch/>
        </p:blipFill>
        <p:spPr>
          <a:xfrm>
            <a:off x="1495442" y="2661507"/>
            <a:ext cx="1758081" cy="111162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384" y="4599703"/>
            <a:ext cx="1768222" cy="1173288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4481466" y="2220677"/>
            <a:ext cx="1491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COMA</a:t>
            </a:r>
            <a:endParaRPr lang="pl-PL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716949" y="2237983"/>
            <a:ext cx="3336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 DWA TRZY</a:t>
            </a:r>
            <a:endParaRPr lang="pl-PL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156604" y="4009134"/>
            <a:ext cx="6280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L.U.C. </a:t>
            </a:r>
            <a:endParaRPr lang="pl-PL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3942" b="2260"/>
          <a:stretch/>
        </p:blipFill>
        <p:spPr>
          <a:xfrm>
            <a:off x="347730" y="1354201"/>
            <a:ext cx="7869176" cy="395767"/>
          </a:xfrm>
          <a:prstGeom prst="rect">
            <a:avLst/>
          </a:prstGeom>
        </p:spPr>
      </p:pic>
      <p:sp>
        <p:nvSpPr>
          <p:cNvPr id="17" name="pole tekstowe 16"/>
          <p:cNvSpPr txBox="1"/>
          <p:nvPr/>
        </p:nvSpPr>
        <p:spPr>
          <a:xfrm>
            <a:off x="5994978" y="4009134"/>
            <a:ext cx="3336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FISZ EMADE</a:t>
            </a:r>
            <a:endParaRPr lang="pl-PL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172" y="4599703"/>
            <a:ext cx="1930896" cy="117328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42" y="4599703"/>
            <a:ext cx="1779772" cy="1184357"/>
          </a:xfrm>
          <a:prstGeom prst="rect">
            <a:avLst/>
          </a:prstGeom>
        </p:spPr>
      </p:pic>
      <p:sp>
        <p:nvSpPr>
          <p:cNvPr id="18" name="pole tekstowe 17"/>
          <p:cNvSpPr txBox="1"/>
          <p:nvPr/>
        </p:nvSpPr>
        <p:spPr>
          <a:xfrm>
            <a:off x="739033" y="4167356"/>
            <a:ext cx="3336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AUDIOFEELS</a:t>
            </a:r>
            <a:endParaRPr lang="pl-PL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2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7" y="15241"/>
            <a:ext cx="1529827" cy="1529827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859386" y="734500"/>
            <a:ext cx="7284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Kontakt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242271" y="2699783"/>
            <a:ext cx="854922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Zapraszamy do kontaktu:</a:t>
            </a:r>
          </a:p>
          <a:p>
            <a:pPr algn="ctr"/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Dorota Karolewska</a:t>
            </a:r>
          </a:p>
          <a:p>
            <a:pPr algn="ctr"/>
            <a:r>
              <a:rPr lang="pl-PL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Koordynator konkursu „Olimpiada Solidarności. Dwie dekady historii”</a:t>
            </a:r>
          </a:p>
          <a:p>
            <a:pPr algn="ctr"/>
            <a:endParaRPr lang="pl-PL" sz="1200" i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/>
              </a:rPr>
              <a:t>d.karolewska@fcs.org.pl</a:t>
            </a:r>
            <a:endParaRPr lang="pl-PL" sz="1600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pl-PL" sz="1600" b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5"/>
              </a:rPr>
              <a:t>www.olimpiadasolidarnosci.pl</a:t>
            </a:r>
            <a:r>
              <a:rPr lang="pl-PL" sz="1600" b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endParaRPr lang="pl-PL" sz="16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/>
            <a:endParaRPr lang="pl-PL" sz="16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3942" b="2260"/>
          <a:stretch/>
        </p:blipFill>
        <p:spPr>
          <a:xfrm>
            <a:off x="347730" y="1413822"/>
            <a:ext cx="7869176" cy="395767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347730" y="5838730"/>
            <a:ext cx="8338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pl-PL" dirty="0" err="1" smtClean="0">
                <a:solidFill>
                  <a:schemeClr val="bg1">
                    <a:lumMod val="50000"/>
                  </a:schemeClr>
                </a:solidFill>
              </a:rPr>
              <a:t>el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: +48 798 066 993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364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SLAJD ZE ZDJĘCIEM SZCZĘŚLIWYCH OSÓB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075" y="0"/>
            <a:ext cx="10272501" cy="6858000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8424" y="0"/>
            <a:ext cx="12610012" cy="7093132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743200" y="5493399"/>
            <a:ext cx="7098226" cy="1077218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KSZTAŁTUJEMY </a:t>
            </a:r>
          </a:p>
          <a:p>
            <a:r>
              <a:rPr lang="pl-PL" sz="3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WSPÓŁCZESNYCH PATRIOTÓW</a:t>
            </a:r>
            <a:endParaRPr lang="pl-PL" sz="3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60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78297" cy="6858000"/>
          </a:xfrm>
        </p:spPr>
      </p:pic>
      <p:sp>
        <p:nvSpPr>
          <p:cNvPr id="6" name="pole tekstowe 5"/>
          <p:cNvSpPr txBox="1"/>
          <p:nvPr/>
        </p:nvSpPr>
        <p:spPr>
          <a:xfrm>
            <a:off x="2743200" y="5493600"/>
            <a:ext cx="7535097" cy="1077218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ŚWIADOMYCH HISTORII </a:t>
            </a:r>
          </a:p>
          <a:p>
            <a:r>
              <a:rPr lang="pl-PL" sz="3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SWOJEJ OJCZYZNY</a:t>
            </a:r>
            <a:endParaRPr lang="pl-PL" sz="3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6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272501" cy="6858000"/>
          </a:xfrm>
        </p:spPr>
      </p:pic>
      <p:sp>
        <p:nvSpPr>
          <p:cNvPr id="4" name="pole tekstowe 3"/>
          <p:cNvSpPr txBox="1"/>
          <p:nvPr/>
        </p:nvSpPr>
        <p:spPr>
          <a:xfrm>
            <a:off x="2171700" y="5493600"/>
            <a:ext cx="8420100" cy="1077218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BIORĄCYCH ODPOWIEDZIALNOŚĆ</a:t>
            </a:r>
          </a:p>
          <a:p>
            <a:r>
              <a:rPr lang="pl-PL" sz="3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PRZYSZŁOŚĆ POLSKI </a:t>
            </a:r>
          </a:p>
        </p:txBody>
      </p:sp>
    </p:spTree>
    <p:extLst>
      <p:ext uri="{BB962C8B-B14F-4D97-AF65-F5344CB8AC3E}">
        <p14:creationId xmlns:p14="http://schemas.microsoft.com/office/powerpoint/2010/main" val="192860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7" y="117565"/>
            <a:ext cx="1529827" cy="1529827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36079" y="708924"/>
            <a:ext cx="8496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Cele konkursu</a:t>
            </a:r>
          </a:p>
          <a:p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Olimpiada Solidarności. Dwie dekady historii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977874" y="2221606"/>
            <a:ext cx="69803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budowanie nowoczesnego patriotyzmu wśród młodzieży poprzez 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podniesienie poziomu wiedzy o historii najnowszej 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Polski,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pl-PL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rozbudzenie 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zainteresowania wśród młodzieży genezą 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przebiegiem 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przemian demokratycznych w 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kraju,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pl-PL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doskonalenie umiejętności pozyskiwania informacji źródłowych, poddawania ich analizie krytycznej, 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syntetyzowaniu i 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wykorzystaniu w praktyce.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3942" b="2260"/>
          <a:stretch/>
        </p:blipFill>
        <p:spPr>
          <a:xfrm>
            <a:off x="373487" y="1498347"/>
            <a:ext cx="7869176" cy="39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az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" y="43118"/>
            <a:ext cx="1529827" cy="1529827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296403" y="3679457"/>
            <a:ext cx="2379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wiedzy  </a:t>
            </a:r>
          </a:p>
          <a:p>
            <a:pPr algn="ctr"/>
            <a:r>
              <a:rPr lang="pl-P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szkołach 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ponadpodstawowych</a:t>
            </a:r>
            <a:endParaRPr lang="pl-PL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całym kraju</a:t>
            </a:r>
            <a:endParaRPr lang="pl-PL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Obraz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73" y="3378736"/>
            <a:ext cx="2702658" cy="1801772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583185" y="1728000"/>
            <a:ext cx="1752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 szkolny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Łącznik prosty ze strzałką 14"/>
          <p:cNvCxnSpPr/>
          <p:nvPr/>
        </p:nvCxnSpPr>
        <p:spPr>
          <a:xfrm>
            <a:off x="665680" y="2177382"/>
            <a:ext cx="7664893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wal 15"/>
          <p:cNvSpPr/>
          <p:nvPr/>
        </p:nvSpPr>
        <p:spPr>
          <a:xfrm>
            <a:off x="1296000" y="2130144"/>
            <a:ext cx="121920" cy="94476"/>
          </a:xfrm>
          <a:prstGeom prst="ellipse">
            <a:avLst/>
          </a:prstGeom>
          <a:solidFill>
            <a:srgbClr val="942123"/>
          </a:solidFill>
          <a:ln>
            <a:solidFill>
              <a:srgbClr val="942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/>
          <p:cNvSpPr txBox="1"/>
          <p:nvPr/>
        </p:nvSpPr>
        <p:spPr>
          <a:xfrm>
            <a:off x="993821" y="2268000"/>
            <a:ext cx="832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listopad</a:t>
            </a:r>
            <a:endParaRPr lang="pl-PL" sz="9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2268000" y="1908000"/>
            <a:ext cx="14189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 wojewódzki</a:t>
            </a:r>
            <a:endParaRPr lang="pl-PL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wal 18"/>
          <p:cNvSpPr/>
          <p:nvPr/>
        </p:nvSpPr>
        <p:spPr>
          <a:xfrm>
            <a:off x="2924700" y="2130144"/>
            <a:ext cx="121920" cy="9447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2664000" y="2232000"/>
            <a:ext cx="6666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i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marzec</a:t>
            </a:r>
            <a:endParaRPr lang="pl-PL" sz="9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3924000" y="1908000"/>
            <a:ext cx="13471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Wizyta studyjna</a:t>
            </a:r>
            <a:endParaRPr lang="pl-PL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wal 21"/>
          <p:cNvSpPr/>
          <p:nvPr/>
        </p:nvSpPr>
        <p:spPr>
          <a:xfrm>
            <a:off x="4572000" y="2123921"/>
            <a:ext cx="121920" cy="9447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4320000" y="2232000"/>
            <a:ext cx="6666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i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kwiecień</a:t>
            </a:r>
            <a:endParaRPr lang="pl-PL" sz="9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5328000" y="1908000"/>
            <a:ext cx="16834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Przygotowanie filmu</a:t>
            </a:r>
            <a:endParaRPr lang="pl-PL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7128000" y="1908000"/>
            <a:ext cx="5453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Finał</a:t>
            </a:r>
            <a:endParaRPr lang="pl-PL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wal 25"/>
          <p:cNvSpPr/>
          <p:nvPr/>
        </p:nvSpPr>
        <p:spPr>
          <a:xfrm>
            <a:off x="7344000" y="2123921"/>
            <a:ext cx="121920" cy="9447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7092000" y="2232000"/>
            <a:ext cx="6666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i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czerwiec</a:t>
            </a:r>
            <a:endParaRPr lang="pl-PL" sz="9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wal 27"/>
          <p:cNvSpPr/>
          <p:nvPr/>
        </p:nvSpPr>
        <p:spPr>
          <a:xfrm>
            <a:off x="5436000" y="2130144"/>
            <a:ext cx="1504492" cy="9447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1826782" y="691375"/>
            <a:ext cx="6128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Formuła i harmonogram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1" name="Obraz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3942" b="2260"/>
          <a:stretch/>
        </p:blipFill>
        <p:spPr>
          <a:xfrm>
            <a:off x="298453" y="1395580"/>
            <a:ext cx="7869176" cy="395767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687" y="3378736"/>
            <a:ext cx="2700626" cy="180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6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az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6" y="0"/>
            <a:ext cx="1529827" cy="1529827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870813" y="650515"/>
            <a:ext cx="6128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Formuła i harmonogram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8" name="Obraz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785" y="2715154"/>
            <a:ext cx="2372205" cy="1581471"/>
          </a:xfrm>
          <a:prstGeom prst="rect">
            <a:avLst/>
          </a:prstGeom>
        </p:spPr>
      </p:pic>
      <p:sp>
        <p:nvSpPr>
          <p:cNvPr id="50" name="pole tekstowe 49"/>
          <p:cNvSpPr txBox="1"/>
          <p:nvPr/>
        </p:nvSpPr>
        <p:spPr>
          <a:xfrm>
            <a:off x="1338195" y="3194527"/>
            <a:ext cx="2981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wiedzy </a:t>
            </a:r>
          </a:p>
          <a:p>
            <a:pPr algn="ctr"/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16 miastach wojewódzkich.</a:t>
            </a:r>
          </a:p>
        </p:txBody>
      </p:sp>
      <p:sp>
        <p:nvSpPr>
          <p:cNvPr id="51" name="pole tekstowe 50"/>
          <p:cNvSpPr txBox="1"/>
          <p:nvPr/>
        </p:nvSpPr>
        <p:spPr>
          <a:xfrm>
            <a:off x="4395652" y="5014507"/>
            <a:ext cx="360407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tym etapie kończy się </a:t>
            </a:r>
          </a:p>
          <a:p>
            <a:pPr algn="ctr"/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rywalizacja indywidualna.</a:t>
            </a:r>
          </a:p>
          <a:p>
            <a:pPr algn="ctr"/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tego momentu</a:t>
            </a:r>
          </a:p>
          <a:p>
            <a:pPr algn="ctr"/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finaliści rywalizują </a:t>
            </a:r>
          </a:p>
          <a:p>
            <a:pPr algn="ctr"/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zespołach wojewódzkich</a:t>
            </a:r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Łącznik prosty 51"/>
          <p:cNvCxnSpPr/>
          <p:nvPr/>
        </p:nvCxnSpPr>
        <p:spPr>
          <a:xfrm flipH="1" flipV="1">
            <a:off x="561704" y="4632523"/>
            <a:ext cx="7667896" cy="1037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prosty ze strzałką 56"/>
          <p:cNvCxnSpPr/>
          <p:nvPr/>
        </p:nvCxnSpPr>
        <p:spPr>
          <a:xfrm>
            <a:off x="665680" y="2177382"/>
            <a:ext cx="7664893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wal 57"/>
          <p:cNvSpPr/>
          <p:nvPr/>
        </p:nvSpPr>
        <p:spPr>
          <a:xfrm>
            <a:off x="2672819" y="2129453"/>
            <a:ext cx="121920" cy="94476"/>
          </a:xfrm>
          <a:prstGeom prst="ellipse">
            <a:avLst/>
          </a:prstGeom>
          <a:solidFill>
            <a:srgbClr val="942123"/>
          </a:solidFill>
          <a:ln>
            <a:solidFill>
              <a:srgbClr val="942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pole tekstowe 58"/>
          <p:cNvSpPr txBox="1"/>
          <p:nvPr/>
        </p:nvSpPr>
        <p:spPr>
          <a:xfrm>
            <a:off x="828000" y="2232000"/>
            <a:ext cx="8329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listopad</a:t>
            </a:r>
          </a:p>
        </p:txBody>
      </p:sp>
      <p:sp>
        <p:nvSpPr>
          <p:cNvPr id="60" name="Prostokąt 59"/>
          <p:cNvSpPr/>
          <p:nvPr/>
        </p:nvSpPr>
        <p:spPr>
          <a:xfrm>
            <a:off x="1690911" y="1728000"/>
            <a:ext cx="2207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</a:t>
            </a:r>
            <a:r>
              <a:rPr lang="pl-PL" sz="1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wojewódzki</a:t>
            </a:r>
          </a:p>
        </p:txBody>
      </p:sp>
      <p:sp>
        <p:nvSpPr>
          <p:cNvPr id="62" name="pole tekstowe 61"/>
          <p:cNvSpPr txBox="1"/>
          <p:nvPr/>
        </p:nvSpPr>
        <p:spPr>
          <a:xfrm>
            <a:off x="2363658" y="2268000"/>
            <a:ext cx="848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marzec</a:t>
            </a:r>
            <a:endParaRPr lang="pl-PL" sz="9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Prostokąt 62"/>
          <p:cNvSpPr/>
          <p:nvPr/>
        </p:nvSpPr>
        <p:spPr>
          <a:xfrm>
            <a:off x="3924000" y="1908000"/>
            <a:ext cx="13471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Wizyta studyjna</a:t>
            </a:r>
            <a:endParaRPr lang="pl-PL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wal 63"/>
          <p:cNvSpPr/>
          <p:nvPr/>
        </p:nvSpPr>
        <p:spPr>
          <a:xfrm>
            <a:off x="4572000" y="2123921"/>
            <a:ext cx="121920" cy="9447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5" name="pole tekstowe 64"/>
          <p:cNvSpPr txBox="1"/>
          <p:nvPr/>
        </p:nvSpPr>
        <p:spPr>
          <a:xfrm>
            <a:off x="4320000" y="2232000"/>
            <a:ext cx="6666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i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kwiecień</a:t>
            </a:r>
            <a:endParaRPr lang="pl-PL" sz="9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Prostokąt 65"/>
          <p:cNvSpPr/>
          <p:nvPr/>
        </p:nvSpPr>
        <p:spPr>
          <a:xfrm>
            <a:off x="5328000" y="1908000"/>
            <a:ext cx="16834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Przygotowanie filmu</a:t>
            </a:r>
            <a:endParaRPr lang="pl-PL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Prostokąt 66"/>
          <p:cNvSpPr/>
          <p:nvPr/>
        </p:nvSpPr>
        <p:spPr>
          <a:xfrm>
            <a:off x="7128000" y="1908000"/>
            <a:ext cx="5453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Finał</a:t>
            </a:r>
            <a:endParaRPr lang="pl-PL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wal 67"/>
          <p:cNvSpPr/>
          <p:nvPr/>
        </p:nvSpPr>
        <p:spPr>
          <a:xfrm>
            <a:off x="7344000" y="2123921"/>
            <a:ext cx="121920" cy="9447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9" name="pole tekstowe 68"/>
          <p:cNvSpPr txBox="1"/>
          <p:nvPr/>
        </p:nvSpPr>
        <p:spPr>
          <a:xfrm>
            <a:off x="7092000" y="2232000"/>
            <a:ext cx="6666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i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czerwiec</a:t>
            </a:r>
            <a:endParaRPr lang="pl-PL" sz="9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Owal 69"/>
          <p:cNvSpPr/>
          <p:nvPr/>
        </p:nvSpPr>
        <p:spPr>
          <a:xfrm>
            <a:off x="5436000" y="2130144"/>
            <a:ext cx="1504492" cy="9447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1" name="Owal 70"/>
          <p:cNvSpPr/>
          <p:nvPr/>
        </p:nvSpPr>
        <p:spPr>
          <a:xfrm>
            <a:off x="1043724" y="2139040"/>
            <a:ext cx="121920" cy="9447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2" name="Prostokąt 71"/>
          <p:cNvSpPr/>
          <p:nvPr/>
        </p:nvSpPr>
        <p:spPr>
          <a:xfrm>
            <a:off x="504000" y="1908000"/>
            <a:ext cx="1125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 szkolny</a:t>
            </a:r>
            <a:endParaRPr lang="pl-PL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" name="Obraz 7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7" t="16034" r="13156" b="15460"/>
          <a:stretch/>
        </p:blipFill>
        <p:spPr>
          <a:xfrm>
            <a:off x="1426762" y="4950414"/>
            <a:ext cx="2754999" cy="1696920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3942" b="2260"/>
          <a:stretch/>
        </p:blipFill>
        <p:spPr>
          <a:xfrm>
            <a:off x="247173" y="1339488"/>
            <a:ext cx="7869176" cy="39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6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Obraz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2" y="22047"/>
            <a:ext cx="1529827" cy="1529827"/>
          </a:xfrm>
          <a:prstGeom prst="rect">
            <a:avLst/>
          </a:prstGeom>
        </p:spPr>
      </p:pic>
      <p:cxnSp>
        <p:nvCxnSpPr>
          <p:cNvPr id="40" name="Łącznik prosty ze strzałką 39"/>
          <p:cNvCxnSpPr/>
          <p:nvPr/>
        </p:nvCxnSpPr>
        <p:spPr>
          <a:xfrm>
            <a:off x="665680" y="2177382"/>
            <a:ext cx="7664893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ole tekstowe 50"/>
          <p:cNvSpPr txBox="1"/>
          <p:nvPr/>
        </p:nvSpPr>
        <p:spPr>
          <a:xfrm>
            <a:off x="792895" y="5900658"/>
            <a:ext cx="70492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Nauczyciele uczestniczą w warsztatach doskonalących ich umiejętności, </a:t>
            </a:r>
          </a:p>
          <a:p>
            <a:pPr algn="ctr"/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młodzi mieli </a:t>
            </a:r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dobrych mentorów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pl-PL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wal 18"/>
          <p:cNvSpPr/>
          <p:nvPr/>
        </p:nvSpPr>
        <p:spPr>
          <a:xfrm>
            <a:off x="4134290" y="2121983"/>
            <a:ext cx="121920" cy="94476"/>
          </a:xfrm>
          <a:prstGeom prst="ellipse">
            <a:avLst/>
          </a:prstGeom>
          <a:solidFill>
            <a:srgbClr val="942123"/>
          </a:solidFill>
          <a:ln>
            <a:solidFill>
              <a:srgbClr val="942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ole tekstowe 19"/>
          <p:cNvSpPr txBox="1"/>
          <p:nvPr/>
        </p:nvSpPr>
        <p:spPr>
          <a:xfrm>
            <a:off x="828000" y="2239527"/>
            <a:ext cx="8329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listopad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1764000" y="1908000"/>
            <a:ext cx="14189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 wojewódzki</a:t>
            </a:r>
            <a:endParaRPr lang="pl-PL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wal 21"/>
          <p:cNvSpPr/>
          <p:nvPr/>
        </p:nvSpPr>
        <p:spPr>
          <a:xfrm>
            <a:off x="2376000" y="2121983"/>
            <a:ext cx="121920" cy="9447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2160000" y="2239527"/>
            <a:ext cx="6666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i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marzec</a:t>
            </a:r>
            <a:endParaRPr lang="pl-PL" sz="9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3274919" y="1728000"/>
            <a:ext cx="20915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Wizyta</a:t>
            </a:r>
            <a:r>
              <a:rPr lang="pl-PL" sz="1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studyjna</a:t>
            </a:r>
          </a:p>
        </p:txBody>
      </p:sp>
      <p:sp>
        <p:nvSpPr>
          <p:cNvPr id="25" name="Owal 24"/>
          <p:cNvSpPr/>
          <p:nvPr/>
        </p:nvSpPr>
        <p:spPr>
          <a:xfrm>
            <a:off x="1044000" y="2127665"/>
            <a:ext cx="121920" cy="9447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3773982" y="2268000"/>
            <a:ext cx="904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kwiecień</a:t>
            </a:r>
            <a:endParaRPr lang="pl-PL" sz="105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5328000" y="1908000"/>
            <a:ext cx="16834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Przygotowanie filmu</a:t>
            </a:r>
            <a:endParaRPr lang="pl-PL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7128000" y="1908000"/>
            <a:ext cx="5453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Finał</a:t>
            </a:r>
            <a:endParaRPr lang="pl-PL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wal 28"/>
          <p:cNvSpPr/>
          <p:nvPr/>
        </p:nvSpPr>
        <p:spPr>
          <a:xfrm>
            <a:off x="7344000" y="2123921"/>
            <a:ext cx="121920" cy="9447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7092000" y="2232000"/>
            <a:ext cx="6666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i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czerwiec</a:t>
            </a:r>
            <a:endParaRPr lang="pl-PL" sz="9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wal 30"/>
          <p:cNvSpPr/>
          <p:nvPr/>
        </p:nvSpPr>
        <p:spPr>
          <a:xfrm>
            <a:off x="5436000" y="2130144"/>
            <a:ext cx="1504492" cy="9447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504000" y="1908000"/>
            <a:ext cx="1125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 szkolny</a:t>
            </a:r>
            <a:endParaRPr lang="pl-PL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pole tekstowe 33"/>
          <p:cNvSpPr txBox="1"/>
          <p:nvPr/>
        </p:nvSpPr>
        <p:spPr>
          <a:xfrm>
            <a:off x="261711" y="3076336"/>
            <a:ext cx="476970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Finaliści otrzymują </a:t>
            </a:r>
          </a:p>
          <a:p>
            <a:pPr algn="ctr"/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pakiet wiedzy i umiejętności </a:t>
            </a:r>
          </a:p>
          <a:p>
            <a:pPr algn="ctr"/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podczas warsztatów:</a:t>
            </a:r>
          </a:p>
          <a:p>
            <a:pPr algn="ctr"/>
            <a:r>
              <a:rPr lang="pl-PL" b="1" dirty="0" smtClean="0">
                <a:solidFill>
                  <a:srgbClr val="9421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dziennikarskich, filmowych, </a:t>
            </a:r>
          </a:p>
          <a:p>
            <a:pPr algn="ctr"/>
            <a:r>
              <a:rPr lang="pl-PL" b="1" dirty="0" smtClean="0">
                <a:solidFill>
                  <a:srgbClr val="9421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sztuki wystąpień publicznych </a:t>
            </a:r>
          </a:p>
          <a:p>
            <a:pPr algn="ctr"/>
            <a:r>
              <a:rPr lang="pl-PL" b="1" dirty="0" smtClean="0">
                <a:solidFill>
                  <a:srgbClr val="9421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kreatywności</a:t>
            </a:r>
            <a:endParaRPr lang="pl-PL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 odwiedzają z przewodnikiem </a:t>
            </a:r>
          </a:p>
          <a:p>
            <a:pPr algn="ctr"/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miejsca historyczne w Gdańsku.</a:t>
            </a:r>
            <a:endParaRPr lang="pl-PL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pole tekstowe 36"/>
          <p:cNvSpPr txBox="1"/>
          <p:nvPr/>
        </p:nvSpPr>
        <p:spPr>
          <a:xfrm>
            <a:off x="1966959" y="721913"/>
            <a:ext cx="6128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Formuła i harmonogram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763" y="2765389"/>
            <a:ext cx="3816237" cy="2547263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3942" b="2260"/>
          <a:stretch/>
        </p:blipFill>
        <p:spPr>
          <a:xfrm>
            <a:off x="321622" y="1392559"/>
            <a:ext cx="7869176" cy="39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5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az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6" y="-41751"/>
            <a:ext cx="1529827" cy="1529827"/>
          </a:xfrm>
          <a:prstGeom prst="rect">
            <a:avLst/>
          </a:prstGeom>
        </p:spPr>
      </p:pic>
      <p:cxnSp>
        <p:nvCxnSpPr>
          <p:cNvPr id="40" name="Łącznik prosty ze strzałką 39"/>
          <p:cNvCxnSpPr/>
          <p:nvPr/>
        </p:nvCxnSpPr>
        <p:spPr>
          <a:xfrm>
            <a:off x="665680" y="2177382"/>
            <a:ext cx="7664893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/>
          <p:cNvSpPr txBox="1"/>
          <p:nvPr/>
        </p:nvSpPr>
        <p:spPr>
          <a:xfrm>
            <a:off x="828000" y="2232000"/>
            <a:ext cx="8329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listopad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1764000" y="1908000"/>
            <a:ext cx="14189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 wojewódzki</a:t>
            </a:r>
            <a:endParaRPr lang="pl-PL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wal 21"/>
          <p:cNvSpPr/>
          <p:nvPr/>
        </p:nvSpPr>
        <p:spPr>
          <a:xfrm>
            <a:off x="2376000" y="2130144"/>
            <a:ext cx="121920" cy="9447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2160000" y="2232000"/>
            <a:ext cx="6666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i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marzec</a:t>
            </a:r>
            <a:endParaRPr lang="pl-PL" sz="9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3295093" y="1908000"/>
            <a:ext cx="13471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Wizyta</a:t>
            </a:r>
            <a:r>
              <a:rPr lang="pl-PL" sz="1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studyjna</a:t>
            </a:r>
          </a:p>
        </p:txBody>
      </p:sp>
      <p:sp>
        <p:nvSpPr>
          <p:cNvPr id="25" name="Owal 24"/>
          <p:cNvSpPr/>
          <p:nvPr/>
        </p:nvSpPr>
        <p:spPr>
          <a:xfrm>
            <a:off x="1044000" y="2132840"/>
            <a:ext cx="121920" cy="9447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3600000" y="2232000"/>
            <a:ext cx="9049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kwiecień</a:t>
            </a:r>
          </a:p>
        </p:txBody>
      </p:sp>
      <p:sp>
        <p:nvSpPr>
          <p:cNvPr id="27" name="Prostokąt 26"/>
          <p:cNvSpPr/>
          <p:nvPr/>
        </p:nvSpPr>
        <p:spPr>
          <a:xfrm>
            <a:off x="4567163" y="1728000"/>
            <a:ext cx="26484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Przygotowanie</a:t>
            </a:r>
            <a:r>
              <a:rPr lang="pl-PL" sz="1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filmu</a:t>
            </a:r>
          </a:p>
        </p:txBody>
      </p:sp>
      <p:sp>
        <p:nvSpPr>
          <p:cNvPr id="28" name="Prostokąt 27"/>
          <p:cNvSpPr/>
          <p:nvPr/>
        </p:nvSpPr>
        <p:spPr>
          <a:xfrm>
            <a:off x="7128000" y="1908000"/>
            <a:ext cx="5453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Finał</a:t>
            </a:r>
            <a:endParaRPr lang="pl-PL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wal 28"/>
          <p:cNvSpPr/>
          <p:nvPr/>
        </p:nvSpPr>
        <p:spPr>
          <a:xfrm>
            <a:off x="7344000" y="2123921"/>
            <a:ext cx="121920" cy="9447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7092000" y="2232000"/>
            <a:ext cx="6666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i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czerwiec</a:t>
            </a:r>
            <a:endParaRPr lang="pl-PL" sz="9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wal 30"/>
          <p:cNvSpPr/>
          <p:nvPr/>
        </p:nvSpPr>
        <p:spPr>
          <a:xfrm>
            <a:off x="5227398" y="2132840"/>
            <a:ext cx="1504492" cy="94476"/>
          </a:xfrm>
          <a:prstGeom prst="ellipse">
            <a:avLst/>
          </a:prstGeom>
          <a:solidFill>
            <a:srgbClr val="942123"/>
          </a:solidFill>
          <a:ln>
            <a:solidFill>
              <a:srgbClr val="942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rostokąt 31"/>
          <p:cNvSpPr/>
          <p:nvPr/>
        </p:nvSpPr>
        <p:spPr>
          <a:xfrm>
            <a:off x="504000" y="1908000"/>
            <a:ext cx="1125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 szkolny</a:t>
            </a:r>
            <a:endParaRPr lang="pl-PL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wal 34"/>
          <p:cNvSpPr/>
          <p:nvPr/>
        </p:nvSpPr>
        <p:spPr>
          <a:xfrm>
            <a:off x="3852000" y="2130144"/>
            <a:ext cx="121920" cy="9447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90237" y="2695486"/>
            <a:ext cx="42519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Uczniowie: </a:t>
            </a:r>
          </a:p>
          <a:p>
            <a:endParaRPr lang="pl-PL" sz="16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rozmawiają 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patriotyzmie kiedyś i </a:t>
            </a:r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dzisiaj;</a:t>
            </a:r>
            <a:endParaRPr lang="pl-PL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l-PL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zukają śladów historii w swoich rodzinach, u znajomych, w najbliższej okolicy;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l-PL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poglądają krytycznie i przez pryzmat dzisiejszych czasów na wydarzenia historyczne;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l-PL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oskonalą pracę zespołową;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l-PL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łamią schematy.</a:t>
            </a:r>
            <a:endParaRPr lang="pl-PL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pole tekstowe 36"/>
          <p:cNvSpPr txBox="1"/>
          <p:nvPr/>
        </p:nvSpPr>
        <p:spPr>
          <a:xfrm>
            <a:off x="5847115" y="2581327"/>
            <a:ext cx="3277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solidFill>
                <a:schemeClr val="bg1">
                  <a:lumMod val="50000"/>
                </a:schemeClr>
              </a:solidFill>
            </a:endParaRPr>
          </a:p>
          <a:p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pole tekstowe 37"/>
          <p:cNvSpPr txBox="1"/>
          <p:nvPr/>
        </p:nvSpPr>
        <p:spPr>
          <a:xfrm>
            <a:off x="1660961" y="600781"/>
            <a:ext cx="6128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Formuła i harmonogram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3" name="Obraz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3942" b="2260"/>
          <a:stretch/>
        </p:blipFill>
        <p:spPr>
          <a:xfrm>
            <a:off x="347730" y="1380366"/>
            <a:ext cx="7869176" cy="39576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826" y="3631602"/>
            <a:ext cx="3941635" cy="22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3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1652</TotalTime>
  <Words>578</Words>
  <Application>Microsoft Office PowerPoint</Application>
  <PresentationFormat>Pokaz na ekranie (4:3)</PresentationFormat>
  <Paragraphs>184</Paragraphs>
  <Slides>15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Courier New</vt:lpstr>
      <vt:lpstr>Motyw pakietu Office</vt:lpstr>
      <vt:lpstr>Prezentacja programu PowerPoint</vt:lpstr>
      <vt:lpstr>SLAJD ZE ZDJĘCIEM SZCZĘŚLIWYCH OSÓB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Olimpiada Solidarności</dc:title>
  <dc:creator>Samsung</dc:creator>
  <cp:lastModifiedBy>Dorota</cp:lastModifiedBy>
  <cp:revision>335</cp:revision>
  <cp:lastPrinted>2018-01-24T14:20:10Z</cp:lastPrinted>
  <dcterms:created xsi:type="dcterms:W3CDTF">2017-09-05T06:36:59Z</dcterms:created>
  <dcterms:modified xsi:type="dcterms:W3CDTF">2025-09-08T08:14:47Z</dcterms:modified>
</cp:coreProperties>
</file>